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slideLayouts/slideLayout5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Default Extension="png" ContentType="image/png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Masters/slideMaster1.xml" ContentType="application/vnd.openxmlformats-officedocument.presentationml.slideMaster+xml"/>
  <Override PartName="/ppt/viewProps.xml" ContentType="application/vnd.openxmlformats-officedocument.presentationml.viewProps+xml"/>
  <Override PartName="/ppt/notesSlides/notesSlide3.xml" ContentType="application/vnd.openxmlformats-officedocument.presentationml.notesSlide+xml"/>
  <Default Extension="bin" ContentType="application/vnd.openxmlformats-officedocument.presentationml.printerSettings"/>
  <Override PartName="/docProps/core.xml" ContentType="application/vnd.openxmlformats-package.core-properties+xml"/>
  <Default Extension="rels" ContentType="application/vnd.openxmlformats-package.relationships+xml"/>
  <Override PartName="/ppt/slides/slide9.xml" ContentType="application/vnd.openxmlformats-officedocument.presentationml.slide+xml"/>
  <Override PartName="/ppt/slides/slide6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notesMasterIdLst>
    <p:notesMasterId r:id="rId11"/>
  </p:notesMasterIdLst>
  <p:sldIdLst>
    <p:sldId id="256" r:id="rId2"/>
    <p:sldId id="264" r:id="rId3"/>
    <p:sldId id="257" r:id="rId4"/>
    <p:sldId id="258" r:id="rId5"/>
    <p:sldId id="259" r:id="rId6"/>
    <p:sldId id="260" r:id="rId7"/>
    <p:sldId id="261" r:id="rId8"/>
    <p:sldId id="262" r:id="rId9"/>
    <p:sldId id="263" r:id="rId1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prnPr/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66" d="100"/>
          <a:sy n="66" d="100"/>
        </p:scale>
        <p:origin x="-712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4" Type="http://schemas.openxmlformats.org/officeDocument/2006/relationships/viewProps" Target="viewProps.xml"/><Relationship Id="rId4" Type="http://schemas.openxmlformats.org/officeDocument/2006/relationships/slide" Target="slides/slide3.xml"/><Relationship Id="rId7" Type="http://schemas.openxmlformats.org/officeDocument/2006/relationships/slide" Target="slides/slide6.xml"/><Relationship Id="rId11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6" Type="http://schemas.openxmlformats.org/officeDocument/2006/relationships/tableStyles" Target="tableStyles.xml"/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10" Type="http://schemas.openxmlformats.org/officeDocument/2006/relationships/slide" Target="slides/slide9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2" Type="http://schemas.openxmlformats.org/officeDocument/2006/relationships/printerSettings" Target="printerSettings/printerSettings1.bin"/><Relationship Id="rId2" Type="http://schemas.openxmlformats.org/officeDocument/2006/relationships/slide" Target="slides/slide1.xml"/><Relationship Id="rId9" Type="http://schemas.openxmlformats.org/officeDocument/2006/relationships/slide" Target="slides/slide8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76D7816-D8B4-9C43-A7AC-55810E20E6AC}" type="datetimeFigureOut">
              <a:rPr lang="en-US" smtClean="0"/>
              <a:pPr/>
              <a:t>9/27/11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4E331C-0B24-7842-B794-DE9A2E64DFC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Ask students</a:t>
            </a:r>
            <a:r>
              <a:rPr lang="en-US" baseline="0" dirty="0" smtClean="0"/>
              <a:t> to develop a problem to be solved.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4E331C-0B24-7842-B794-DE9A2E64DFC1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Nielsen group.</a:t>
            </a:r>
          </a:p>
          <a:p>
            <a:endParaRPr lang="en-US" dirty="0" smtClean="0"/>
          </a:p>
          <a:p>
            <a:r>
              <a:rPr lang="en-US" dirty="0" smtClean="0"/>
              <a:t>Why secondary</a:t>
            </a:r>
            <a:r>
              <a:rPr lang="en-US" baseline="0" dirty="0" smtClean="0"/>
              <a:t> before primary data?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4E331C-0B24-7842-B794-DE9A2E64DFC1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Experiment: two parts or variables. Change prices,</a:t>
            </a:r>
            <a:r>
              <a:rPr lang="en-US" baseline="0" dirty="0" smtClean="0"/>
              <a:t> change machines. Independent and dependent. Draw conclusions from the interaction of the variable.</a:t>
            </a:r>
          </a:p>
          <a:p>
            <a:r>
              <a:rPr lang="en-US" baseline="0" dirty="0" smtClean="0"/>
              <a:t>Observation: watching behavior &amp; recording it. Freedom for interpretation. Take notes.</a:t>
            </a:r>
          </a:p>
          <a:p>
            <a:r>
              <a:rPr lang="en-US" baseline="0" dirty="0" smtClean="0"/>
              <a:t>Survey: asking questions that could be basic or specific. Verbal.</a:t>
            </a:r>
          </a:p>
          <a:p>
            <a:r>
              <a:rPr lang="en-US" baseline="0" dirty="0" smtClean="0"/>
              <a:t>Focus Groups: 6-10 participants. Often videotaped.</a:t>
            </a:r>
          </a:p>
          <a:p>
            <a:r>
              <a:rPr lang="en-US" baseline="0" dirty="0" smtClean="0"/>
              <a:t>Question: Written surveys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4E331C-0B24-7842-B794-DE9A2E64DFC1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605DBF-CF2B-794D-80B4-CA3B35E76600}" type="datetimeFigureOut">
              <a:rPr lang="en-US" smtClean="0"/>
              <a:pPr/>
              <a:t>9/27/11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FA941F-702D-8746-BD9D-92E26C2D187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605DBF-CF2B-794D-80B4-CA3B35E76600}" type="datetimeFigureOut">
              <a:rPr lang="en-US" smtClean="0"/>
              <a:pPr/>
              <a:t>9/27/11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FA941F-702D-8746-BD9D-92E26C2D187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605DBF-CF2B-794D-80B4-CA3B35E76600}" type="datetimeFigureOut">
              <a:rPr lang="en-US" smtClean="0"/>
              <a:pPr/>
              <a:t>9/27/11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FA941F-702D-8746-BD9D-92E26C2D187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605DBF-CF2B-794D-80B4-CA3B35E76600}" type="datetimeFigureOut">
              <a:rPr lang="en-US" smtClean="0"/>
              <a:pPr/>
              <a:t>9/27/11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FA941F-702D-8746-BD9D-92E26C2D187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605DBF-CF2B-794D-80B4-CA3B35E76600}" type="datetimeFigureOut">
              <a:rPr lang="en-US" smtClean="0"/>
              <a:pPr/>
              <a:t>9/27/11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FA941F-702D-8746-BD9D-92E26C2D187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605DBF-CF2B-794D-80B4-CA3B35E76600}" type="datetimeFigureOut">
              <a:rPr lang="en-US" smtClean="0"/>
              <a:pPr/>
              <a:t>9/27/11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FA941F-702D-8746-BD9D-92E26C2D187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605DBF-CF2B-794D-80B4-CA3B35E76600}" type="datetimeFigureOut">
              <a:rPr lang="en-US" smtClean="0"/>
              <a:pPr/>
              <a:t>9/27/11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FA941F-702D-8746-BD9D-92E26C2D187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605DBF-CF2B-794D-80B4-CA3B35E76600}" type="datetimeFigureOut">
              <a:rPr lang="en-US" smtClean="0"/>
              <a:pPr/>
              <a:t>9/27/11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FA941F-702D-8746-BD9D-92E26C2D187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605DBF-CF2B-794D-80B4-CA3B35E76600}" type="datetimeFigureOut">
              <a:rPr lang="en-US" smtClean="0"/>
              <a:pPr/>
              <a:t>9/27/11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FA941F-702D-8746-BD9D-92E26C2D187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605DBF-CF2B-794D-80B4-CA3B35E76600}" type="datetimeFigureOut">
              <a:rPr lang="en-US" smtClean="0"/>
              <a:pPr/>
              <a:t>9/27/11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FA941F-702D-8746-BD9D-92E26C2D187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605DBF-CF2B-794D-80B4-CA3B35E76600}" type="datetimeFigureOut">
              <a:rPr lang="en-US" smtClean="0"/>
              <a:pPr/>
              <a:t>9/27/11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FA941F-702D-8746-BD9D-92E26C2D187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605DBF-CF2B-794D-80B4-CA3B35E76600}" type="datetimeFigureOut">
              <a:rPr lang="en-US" smtClean="0"/>
              <a:pPr/>
              <a:t>9/27/11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FA941F-702D-8746-BD9D-92E26C2D187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3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3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3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3" Type="http://schemas.openxmlformats.org/officeDocument/2006/relationships/hyperlink" Target="http://www.surveymonkey.com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Sports Market Research and Outlets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Chapter 6.1</a:t>
            </a:r>
          </a:p>
          <a:p>
            <a:r>
              <a:rPr lang="en-US" dirty="0" smtClean="0"/>
              <a:t>The Research Process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alphaModFix amt="43000"/>
          </a:blip>
          <a:stretch>
            <a:fillRect/>
          </a:stretch>
        </p:blipFill>
        <p:spPr>
          <a:xfrm>
            <a:off x="0" y="21537"/>
            <a:ext cx="9134887" cy="681559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r>
              <a:rPr lang="en-US" b="1" i="1" dirty="0" smtClean="0"/>
              <a:t>If you had to choose...</a:t>
            </a:r>
            <a:r>
              <a:rPr lang="en-US" b="1" dirty="0" smtClean="0"/>
              <a:t> would you </a:t>
            </a:r>
            <a:r>
              <a:rPr lang="en-US" b="1" dirty="0" smtClean="0"/>
              <a:t>rather be an</a:t>
            </a:r>
            <a:r>
              <a:rPr lang="en-US" dirty="0" smtClean="0"/>
              <a:t> </a:t>
            </a:r>
            <a:r>
              <a:rPr lang="en-US" b="1" dirty="0" smtClean="0"/>
              <a:t>all-star athlete but smell horrible or never be famous but smell great</a:t>
            </a:r>
            <a:r>
              <a:rPr lang="en-US" b="1" dirty="0" smtClean="0"/>
              <a:t>.?</a:t>
            </a:r>
            <a:endParaRPr lang="en-US" dirty="0" smtClean="0"/>
          </a:p>
          <a:p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i="1" dirty="0" smtClean="0"/>
              <a:t>If you had to choose</a:t>
            </a:r>
            <a:r>
              <a:rPr lang="en-US" b="1" dirty="0" smtClean="0"/>
              <a:t> would you rather be stuck in a one-room cabin for two weeks during a severe snowstorm with Lady Gaga or</a:t>
            </a:r>
            <a:r>
              <a:rPr lang="en-US" b="1" dirty="0" smtClean="0"/>
              <a:t> Ricky Martin?</a:t>
            </a:r>
          </a:p>
          <a:p>
            <a:endParaRPr lang="en-US" b="1" dirty="0" smtClean="0"/>
          </a:p>
          <a:p>
            <a:r>
              <a:rPr lang="en-US" b="1" dirty="0" smtClean="0"/>
              <a:t>Coke </a:t>
            </a:r>
            <a:r>
              <a:rPr lang="en-US" b="1" dirty="0" smtClean="0"/>
              <a:t>or Pepsi?</a:t>
            </a:r>
            <a:endParaRPr lang="en-US" dirty="0" smtClean="0"/>
          </a:p>
          <a:p>
            <a:pPr>
              <a:buNone/>
            </a:pPr>
            <a:endParaRPr lang="en-US" dirty="0" smtClean="0"/>
          </a:p>
          <a:p>
            <a:r>
              <a:rPr lang="en-US" b="1" i="1" dirty="0" smtClean="0"/>
              <a:t>If you had to choose…</a:t>
            </a:r>
            <a:r>
              <a:rPr lang="en-US" b="1" dirty="0" smtClean="0"/>
              <a:t>would you rather drink a cup of spoiled milk or eat 10 slices of rotten </a:t>
            </a:r>
            <a:r>
              <a:rPr lang="en-US" b="1" dirty="0" smtClean="0"/>
              <a:t>cheese?</a:t>
            </a:r>
          </a:p>
          <a:p>
            <a:pPr>
              <a:buNone/>
            </a:pPr>
            <a:endParaRPr lang="en-US" dirty="0" smtClean="0"/>
          </a:p>
          <a:p>
            <a:r>
              <a:rPr lang="en-US" b="1" dirty="0" smtClean="0"/>
              <a:t>If </a:t>
            </a:r>
            <a:r>
              <a:rPr lang="en-US" b="1" dirty="0" smtClean="0"/>
              <a:t>you had to choose would you rather be unable to taste for a year or see for two months?</a:t>
            </a:r>
            <a:endParaRPr lang="en-US" dirty="0" smtClean="0"/>
          </a:p>
          <a:p>
            <a:pPr>
              <a:buNone/>
            </a:pPr>
            <a:endParaRPr lang="en-US" dirty="0" smtClean="0"/>
          </a:p>
          <a:p>
            <a:r>
              <a:rPr lang="en-US" b="1" dirty="0" smtClean="0"/>
              <a:t>Would you rather be stuck in an elevator with two wet dogs or with two people with terrible breath?</a:t>
            </a:r>
            <a:endParaRPr lang="en-US" dirty="0" smtClean="0"/>
          </a:p>
          <a:p>
            <a:pPr>
              <a:buNone/>
            </a:pPr>
            <a:endParaRPr lang="en-US" dirty="0" smtClean="0"/>
          </a:p>
          <a:p>
            <a:r>
              <a:rPr lang="en-US" b="1" dirty="0" smtClean="0"/>
              <a:t>Would you rather read minds or fly?</a:t>
            </a:r>
            <a:endParaRPr lang="en-US" dirty="0" smtClean="0"/>
          </a:p>
          <a:p>
            <a:pPr>
              <a:buNone/>
            </a:pPr>
            <a:endParaRPr lang="en-US" dirty="0" smtClean="0"/>
          </a:p>
          <a:p>
            <a:r>
              <a:rPr lang="en-US" b="1" dirty="0" smtClean="0"/>
              <a:t>Would you rather be stuck in a broken elevator or a broken ski lift?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Research &amp; Marketing Concept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is market research?</a:t>
            </a:r>
          </a:p>
          <a:p>
            <a:endParaRPr lang="en-US" dirty="0" smtClean="0"/>
          </a:p>
          <a:p>
            <a:r>
              <a:rPr lang="en-US" dirty="0" smtClean="0"/>
              <a:t>Can you personally ask each and every customer about their level of satisfaction?</a:t>
            </a:r>
          </a:p>
          <a:p>
            <a:endParaRPr lang="en-US" dirty="0" smtClean="0"/>
          </a:p>
          <a:p>
            <a:r>
              <a:rPr lang="en-US" b="1" dirty="0" smtClean="0"/>
              <a:t>Red Sox 7</a:t>
            </a:r>
            <a:r>
              <a:rPr lang="en-US" b="1" baseline="30000" dirty="0" smtClean="0"/>
              <a:t>th</a:t>
            </a:r>
            <a:r>
              <a:rPr lang="en-US" b="1" dirty="0" smtClean="0"/>
              <a:t> inning stretch VS Durham Bulls 7</a:t>
            </a:r>
            <a:r>
              <a:rPr lang="en-US" b="1" baseline="30000" dirty="0" smtClean="0"/>
              <a:t>th</a:t>
            </a:r>
            <a:r>
              <a:rPr lang="en-US" b="1" dirty="0" smtClean="0"/>
              <a:t> inning.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alphaModFix amt="38000"/>
          </a:blip>
          <a:stretch>
            <a:fillRect/>
          </a:stretch>
        </p:blipFill>
        <p:spPr>
          <a:xfrm>
            <a:off x="2044556" y="200332"/>
            <a:ext cx="6935071" cy="665766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Steps in the Research Process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Identify the problem</a:t>
            </a:r>
          </a:p>
          <a:p>
            <a:pPr marL="514350" indent="-514350">
              <a:buFont typeface="+mj-lt"/>
              <a:buAutoNum type="arabicPeriod"/>
            </a:pP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Conduct secondary research</a:t>
            </a:r>
          </a:p>
          <a:p>
            <a:pPr marL="514350" indent="-514350">
              <a:buFont typeface="+mj-lt"/>
              <a:buAutoNum type="arabicPeriod"/>
            </a:pP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Select and design primary research</a:t>
            </a:r>
          </a:p>
          <a:p>
            <a:pPr marL="514350" indent="-514350">
              <a:buFont typeface="+mj-lt"/>
              <a:buAutoNum type="arabicPeriod"/>
            </a:pP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Collect data</a:t>
            </a:r>
          </a:p>
          <a:p>
            <a:pPr marL="514350" indent="-514350">
              <a:buFont typeface="+mj-lt"/>
              <a:buAutoNum type="arabicPeriod"/>
            </a:pP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Report &amp; analyze data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alphaModFix amt="60000"/>
          </a:blip>
          <a:stretch>
            <a:fillRect/>
          </a:stretch>
        </p:blipFill>
        <p:spPr>
          <a:xfrm>
            <a:off x="4064000" y="2772846"/>
            <a:ext cx="5080000" cy="3810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Ok… So what’s the problem?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can we do to…?</a:t>
            </a:r>
          </a:p>
          <a:p>
            <a:endParaRPr lang="en-US" dirty="0" smtClean="0"/>
          </a:p>
          <a:p>
            <a:r>
              <a:rPr lang="en-US" dirty="0" smtClean="0"/>
              <a:t>What would happen when…?</a:t>
            </a:r>
          </a:p>
          <a:p>
            <a:endParaRPr lang="en-US" dirty="0" smtClean="0"/>
          </a:p>
          <a:p>
            <a:r>
              <a:rPr lang="en-US" dirty="0" smtClean="0"/>
              <a:t>Would it be better if…?</a:t>
            </a:r>
          </a:p>
          <a:p>
            <a:endParaRPr lang="en-US" dirty="0" smtClean="0"/>
          </a:p>
          <a:p>
            <a:r>
              <a:rPr lang="en-US" dirty="0" smtClean="0"/>
              <a:t>Hey, why don’t we…?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29300" y="1405838"/>
            <a:ext cx="2857500" cy="28575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Who’s Asking?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Secondary research is published data.</a:t>
            </a:r>
          </a:p>
          <a:p>
            <a:endParaRPr lang="en-US" dirty="0" smtClean="0"/>
          </a:p>
          <a:p>
            <a:r>
              <a:rPr lang="en-US" dirty="0" smtClean="0"/>
              <a:t>Could come from internal or external data sources</a:t>
            </a:r>
          </a:p>
          <a:p>
            <a:endParaRPr lang="en-US" dirty="0" smtClean="0"/>
          </a:p>
          <a:p>
            <a:r>
              <a:rPr lang="en-US" dirty="0" smtClean="0"/>
              <a:t>Can be sold</a:t>
            </a:r>
          </a:p>
          <a:p>
            <a:pPr lvl="1"/>
            <a:r>
              <a:rPr lang="en-US" dirty="0" smtClean="0"/>
              <a:t>Which group??</a:t>
            </a:r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72034" y="3544167"/>
            <a:ext cx="2857500" cy="2794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Are You Asking Me?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Primary research is original research conducted for a specific marketing situation.</a:t>
            </a:r>
          </a:p>
          <a:p>
            <a:endParaRPr lang="en-US" dirty="0" smtClean="0"/>
          </a:p>
          <a:p>
            <a:r>
              <a:rPr lang="en-US" dirty="0" smtClean="0"/>
              <a:t>Three types:</a:t>
            </a:r>
          </a:p>
          <a:p>
            <a:pPr lvl="1"/>
            <a:r>
              <a:rPr lang="en-US" dirty="0" smtClean="0"/>
              <a:t>Experiment</a:t>
            </a:r>
          </a:p>
          <a:p>
            <a:pPr lvl="1"/>
            <a:r>
              <a:rPr lang="en-US" dirty="0" smtClean="0"/>
              <a:t>Observation</a:t>
            </a:r>
          </a:p>
          <a:p>
            <a:pPr lvl="1"/>
            <a:r>
              <a:rPr lang="en-US" dirty="0" smtClean="0"/>
              <a:t>Survey</a:t>
            </a:r>
          </a:p>
          <a:p>
            <a:pPr lvl="2"/>
            <a:r>
              <a:rPr lang="en-US" dirty="0" smtClean="0"/>
              <a:t>Focus Group</a:t>
            </a:r>
          </a:p>
          <a:p>
            <a:pPr lvl="2"/>
            <a:r>
              <a:rPr lang="en-US" dirty="0" smtClean="0"/>
              <a:t>Questionnaires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522631" y="2316163"/>
            <a:ext cx="3810000" cy="3810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alphaModFix amt="66000"/>
          </a:blip>
          <a:stretch>
            <a:fillRect/>
          </a:stretch>
        </p:blipFill>
        <p:spPr>
          <a:xfrm>
            <a:off x="3717231" y="1417638"/>
            <a:ext cx="4652587" cy="45491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Numbers Are Your Friends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>
                <a:hlinkClick r:id="rId3"/>
              </a:rPr>
              <a:t>Survey Monkey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Census</a:t>
            </a:r>
          </a:p>
          <a:p>
            <a:pPr lvl="1"/>
            <a:r>
              <a:rPr lang="en-US" dirty="0" smtClean="0"/>
              <a:t>Counts everyone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Sample</a:t>
            </a:r>
          </a:p>
          <a:p>
            <a:pPr lvl="1"/>
            <a:r>
              <a:rPr lang="en-US" dirty="0" smtClean="0"/>
              <a:t>Representative of population</a:t>
            </a:r>
          </a:p>
          <a:p>
            <a:endParaRPr lang="en-US" dirty="0" smtClean="0"/>
          </a:p>
          <a:p>
            <a:r>
              <a:rPr lang="en-US" dirty="0" smtClean="0"/>
              <a:t>Ask specific questions to determine if your sample is qualified.</a:t>
            </a:r>
          </a:p>
          <a:p>
            <a:endParaRPr lang="en-US" dirty="0" smtClean="0"/>
          </a:p>
          <a:p>
            <a:r>
              <a:rPr lang="en-US" dirty="0" smtClean="0"/>
              <a:t>Data Mining</a:t>
            </a:r>
          </a:p>
          <a:p>
            <a:pPr lvl="1"/>
            <a:r>
              <a:rPr lang="en-US" dirty="0" smtClean="0"/>
              <a:t>Collecting and looking for relationships.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alphaModFix amt="57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And the Survey Says</a:t>
            </a:r>
            <a:endParaRPr lang="en-US" b="1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Qualitative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Subjective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Paragraph format.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Inferences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Insight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Quantitative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dirty="0" smtClean="0"/>
              <a:t>Objective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Numbers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Formal report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154</TotalTime>
  <Words>441</Words>
  <Application>Microsoft Macintosh PowerPoint</Application>
  <PresentationFormat>On-screen Show (4:3)</PresentationFormat>
  <Paragraphs>99</Paragraphs>
  <Slides>9</Slides>
  <Notes>3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Sports Market Research and Outlets</vt:lpstr>
      <vt:lpstr>Slide 2</vt:lpstr>
      <vt:lpstr>Research &amp; Marketing Concept</vt:lpstr>
      <vt:lpstr>Steps in the Research Process</vt:lpstr>
      <vt:lpstr>Ok… So what’s the problem?</vt:lpstr>
      <vt:lpstr>Who’s Asking?</vt:lpstr>
      <vt:lpstr>What Are You Asking Me?</vt:lpstr>
      <vt:lpstr>Numbers Are Your Friends</vt:lpstr>
      <vt:lpstr>And the Survey Says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Sports Market Research and Outlets</dc:title>
  <dc:creator>cysd</dc:creator>
  <cp:lastModifiedBy>cysd</cp:lastModifiedBy>
  <cp:revision>3</cp:revision>
  <cp:lastPrinted>2011-09-27T11:33:45Z</cp:lastPrinted>
  <dcterms:created xsi:type="dcterms:W3CDTF">2011-09-27T11:30:33Z</dcterms:created>
  <dcterms:modified xsi:type="dcterms:W3CDTF">2011-09-27T13:09:07Z</dcterms:modified>
</cp:coreProperties>
</file>